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  <p:sldMasterId id="2147483670" r:id="rId2"/>
  </p:sldMasterIdLst>
  <p:notesMasterIdLst>
    <p:notesMasterId r:id="rId15"/>
  </p:notesMasterIdLst>
  <p:sldIdLst>
    <p:sldId id="265" r:id="rId3"/>
    <p:sldId id="273" r:id="rId4"/>
    <p:sldId id="269" r:id="rId5"/>
    <p:sldId id="267" r:id="rId6"/>
    <p:sldId id="274" r:id="rId7"/>
    <p:sldId id="268" r:id="rId8"/>
    <p:sldId id="266" r:id="rId9"/>
    <p:sldId id="281" r:id="rId10"/>
    <p:sldId id="282" r:id="rId11"/>
    <p:sldId id="283" r:id="rId12"/>
    <p:sldId id="279" r:id="rId13"/>
    <p:sldId id="280" r:id="rId14"/>
  </p:sldIdLst>
  <p:sldSz cx="14630400" cy="8229600"/>
  <p:notesSz cx="8229600" cy="14630400"/>
  <p:embeddedFontLst>
    <p:embeddedFont>
      <p:font typeface="Calibri Light" panose="020F0302020204030204" pitchFamily="34" charset="0"/>
      <p:regular r:id="rId16"/>
      <p:italic r:id="rId17"/>
    </p:embeddedFont>
    <p:embeddedFont>
      <p:font typeface="Inter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65"/>
    <a:srgbClr val="00ABB4"/>
    <a:srgbClr val="09A9BF"/>
    <a:srgbClr val="00918E"/>
    <a:srgbClr val="EEA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817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346836"/>
            <a:ext cx="1243584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3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80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0"/>
            <a:ext cx="3154680" cy="697420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0"/>
            <a:ext cx="9281160" cy="697420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73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346836"/>
            <a:ext cx="1243584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80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4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8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71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2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7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7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0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43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234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1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47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447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1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0"/>
            <a:ext cx="3154680" cy="697420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0"/>
            <a:ext cx="9281160" cy="697420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673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8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80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5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2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7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7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57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51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11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5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7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2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 defTabSz="548640"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 defTabSz="548640"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0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2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fld id="{17503BA3-5D21-A746-9741-646D3FC1860C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 defTabSz="548640"/>
              <a:t>8/05/2025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fld id="{77D07934-7CD9-E842-9679-24041B6635BE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 defTabSz="548640"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5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277953620304585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84D8D18B-D5C1-6C47-97E5-9FBE42ACC06C}"/>
              </a:ext>
            </a:extLst>
          </p:cNvPr>
          <p:cNvSpPr txBox="1"/>
          <p:nvPr/>
        </p:nvSpPr>
        <p:spPr>
          <a:xfrm>
            <a:off x="1208975" y="1349847"/>
            <a:ext cx="6781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8640"/>
            <a:r>
              <a:rPr lang="es-MX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EDUCACIÓN </a:t>
            </a:r>
            <a:r>
              <a:rPr lang="es-MX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LA SEXUALIDAD EN LA CONSTRUCCIÓN DE CIUDADANÍA EN ESTUDIANTES 10 A 14 AÑOS DE EDAD DE LAS INSTITUCIONES EDUCATIVAS OFICIALES URBANAS Y RURALES DEL MUNICIPIO DE MAICAO, LA GUAJIRA.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84D8D18B-D5C1-6C47-97E5-9FBE42ACC06C}"/>
              </a:ext>
            </a:extLst>
          </p:cNvPr>
          <p:cNvSpPr txBox="1"/>
          <p:nvPr/>
        </p:nvSpPr>
        <p:spPr>
          <a:xfrm>
            <a:off x="1972991" y="177119"/>
            <a:ext cx="525394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CO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PROYECTO DE INVESTIGACION 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6AEFB7EE-BCE1-C74C-8222-C0FE92FCEA41}"/>
              </a:ext>
            </a:extLst>
          </p:cNvPr>
          <p:cNvSpPr txBox="1"/>
          <p:nvPr/>
        </p:nvSpPr>
        <p:spPr>
          <a:xfrm>
            <a:off x="3760946" y="1006342"/>
            <a:ext cx="1289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TITULO</a:t>
            </a:r>
            <a:endParaRPr lang="es-MX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FE6787C5-F5BF-4E06-44EF-DE4BABB42260}"/>
              </a:ext>
            </a:extLst>
          </p:cNvPr>
          <p:cNvSpPr txBox="1"/>
          <p:nvPr/>
        </p:nvSpPr>
        <p:spPr>
          <a:xfrm>
            <a:off x="1099046" y="3599068"/>
            <a:ext cx="5172972" cy="312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MX" sz="2000" b="1" dirty="0" smtClean="0">
                <a:latin typeface="Georgia Pro Cond Light" panose="02040306050405020303" pitchFamily="18" charset="0"/>
                <a:cs typeface="Century Gothic"/>
              </a:rPr>
              <a:t>MARCELA ANAYA MARTÍNEZ</a:t>
            </a:r>
            <a:endParaRPr lang="es-MX" sz="2000" b="1" dirty="0" smtClean="0">
              <a:solidFill>
                <a:schemeClr val="bg2">
                  <a:lumMod val="50000"/>
                </a:schemeClr>
              </a:solidFill>
              <a:latin typeface="Georgia Pro Cond Light" panose="02040306050405020303" pitchFamily="18" charset="0"/>
              <a:cs typeface="Century Gothic"/>
            </a:endParaRPr>
          </a:p>
          <a:p>
            <a:pPr algn="ctr">
              <a:lnSpc>
                <a:spcPct val="80000"/>
              </a:lnSpc>
            </a:pPr>
            <a:r>
              <a:rPr lang="es-MX" i="1" dirty="0" smtClean="0">
                <a:latin typeface="Georgia Pro Cond Light" panose="02040306050405020303" pitchFamily="18" charset="0"/>
                <a:cs typeface="Century Gothic"/>
              </a:rPr>
              <a:t>Joven </a:t>
            </a:r>
            <a:r>
              <a:rPr lang="es-MX" i="1" dirty="0">
                <a:latin typeface="Georgia Pro Cond Light" panose="02040306050405020303" pitchFamily="18" charset="0"/>
                <a:cs typeface="Century Gothic"/>
              </a:rPr>
              <a:t>investigadora</a:t>
            </a:r>
          </a:p>
          <a:p>
            <a:pPr algn="ctr">
              <a:lnSpc>
                <a:spcPct val="80000"/>
              </a:lnSpc>
            </a:pPr>
            <a:endParaRPr lang="es-MX" sz="2000" dirty="0" smtClean="0">
              <a:latin typeface="Georgia Pro Cond Light" panose="02040306050405020303" pitchFamily="18" charset="0"/>
              <a:cs typeface="Century Gothic"/>
            </a:endParaRPr>
          </a:p>
          <a:p>
            <a:pPr algn="ctr">
              <a:lnSpc>
                <a:spcPct val="80000"/>
              </a:lnSpc>
            </a:pPr>
            <a:endParaRPr lang="es-MX" sz="2000" dirty="0" smtClean="0">
              <a:latin typeface="Georgia Pro Cond Light" panose="02040306050405020303" pitchFamily="18" charset="0"/>
              <a:cs typeface="Century Gothic"/>
            </a:endParaRPr>
          </a:p>
          <a:p>
            <a:pPr algn="ctr">
              <a:lnSpc>
                <a:spcPct val="80000"/>
              </a:lnSpc>
            </a:pPr>
            <a:r>
              <a:rPr lang="es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JAIDITH ENETH </a:t>
            </a:r>
            <a:r>
              <a:rPr lang="es-MX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VIDAL</a:t>
            </a:r>
          </a:p>
          <a:p>
            <a:pPr algn="ctr">
              <a:lnSpc>
                <a:spcPct val="80000"/>
              </a:lnSpc>
            </a:pPr>
            <a:r>
              <a:rPr lang="es-MX" i="1" dirty="0" smtClean="0">
                <a:latin typeface="Georgia Pro Cond Light" panose="02040306050405020303" pitchFamily="18" charset="0"/>
                <a:cs typeface="Century Gothic"/>
              </a:rPr>
              <a:t>Docente </a:t>
            </a:r>
            <a:r>
              <a:rPr lang="es-MX" i="1" dirty="0">
                <a:latin typeface="Georgia Pro Cond Light" panose="02040306050405020303" pitchFamily="18" charset="0"/>
                <a:cs typeface="Century Gothic"/>
              </a:rPr>
              <a:t>investigadora</a:t>
            </a:r>
          </a:p>
          <a:p>
            <a:pPr algn="ctr">
              <a:lnSpc>
                <a:spcPct val="80000"/>
              </a:lnSpc>
            </a:pPr>
            <a:endParaRPr lang="es-MX" sz="2000" dirty="0">
              <a:solidFill>
                <a:schemeClr val="bg2">
                  <a:lumMod val="50000"/>
                </a:schemeClr>
              </a:solidFill>
              <a:latin typeface="Georgia Pro Cond Light" panose="02040306050405020303" pitchFamily="18" charset="0"/>
              <a:cs typeface="Century Gothic"/>
            </a:endParaRPr>
          </a:p>
          <a:p>
            <a:pPr algn="ctr">
              <a:lnSpc>
                <a:spcPct val="80000"/>
              </a:lnSpc>
            </a:pPr>
            <a:endParaRPr lang="es-MX" sz="2000" b="1" dirty="0">
              <a:latin typeface="Georgia Pro Cond Light" panose="02040306050405020303" pitchFamily="18" charset="0"/>
              <a:cs typeface="Century Gothic"/>
            </a:endParaRPr>
          </a:p>
          <a:p>
            <a:pPr algn="ctr">
              <a:lnSpc>
                <a:spcPct val="80000"/>
              </a:lnSpc>
            </a:pPr>
            <a:r>
              <a:rPr lang="es-MX" b="1" dirty="0">
                <a:latin typeface="Georgia Pro Cond Light" panose="02040306050405020303" pitchFamily="18" charset="0"/>
                <a:cs typeface="Century Gothic"/>
              </a:rPr>
              <a:t>Universidad de La Guajira </a:t>
            </a:r>
            <a:r>
              <a:rPr lang="es-MX" b="1" dirty="0" smtClean="0">
                <a:latin typeface="Georgia Pro Cond Light" panose="02040306050405020303" pitchFamily="18" charset="0"/>
                <a:cs typeface="Century Gothic"/>
              </a:rPr>
              <a:t>- Sede </a:t>
            </a:r>
            <a:r>
              <a:rPr lang="es-MX" b="1" dirty="0">
                <a:latin typeface="Georgia Pro Cond Light" panose="02040306050405020303" pitchFamily="18" charset="0"/>
                <a:cs typeface="Century Gothic"/>
              </a:rPr>
              <a:t>Maicao</a:t>
            </a:r>
          </a:p>
          <a:p>
            <a:pPr algn="ctr">
              <a:lnSpc>
                <a:spcPct val="80000"/>
              </a:lnSpc>
            </a:pPr>
            <a:r>
              <a:rPr lang="es-MX" b="1" dirty="0">
                <a:latin typeface="Georgia Pro Cond Light" panose="02040306050405020303" pitchFamily="18" charset="0"/>
                <a:cs typeface="Century Gothic"/>
              </a:rPr>
              <a:t>Semillero SEINGUA</a:t>
            </a:r>
          </a:p>
          <a:p>
            <a:pPr algn="ctr">
              <a:lnSpc>
                <a:spcPct val="80000"/>
              </a:lnSpc>
            </a:pPr>
            <a:r>
              <a:rPr lang="es-MX" b="1" dirty="0">
                <a:latin typeface="Georgia Pro Cond Light" panose="02040306050405020303" pitchFamily="18" charset="0"/>
                <a:cs typeface="Century Gothic"/>
              </a:rPr>
              <a:t>Grupo de investigación JAZZEGRE</a:t>
            </a:r>
          </a:p>
          <a:p>
            <a:pPr algn="ctr">
              <a:lnSpc>
                <a:spcPct val="80000"/>
              </a:lnSpc>
            </a:pPr>
            <a:r>
              <a:rPr lang="es-MX" b="1" dirty="0">
                <a:latin typeface="Georgia Pro Cond Light" panose="02040306050405020303" pitchFamily="18" charset="0"/>
                <a:cs typeface="Century Gothic"/>
              </a:rPr>
              <a:t>Programa de trabajo social    </a:t>
            </a:r>
            <a:endParaRPr lang="es-MX" b="1" dirty="0" smtClean="0">
              <a:latin typeface="Georgia Pro Cond Light" panose="02040306050405020303" pitchFamily="18" charset="0"/>
              <a:cs typeface="Century Gothic"/>
            </a:endParaRPr>
          </a:p>
          <a:p>
            <a:pPr algn="ctr">
              <a:lnSpc>
                <a:spcPct val="80000"/>
              </a:lnSpc>
            </a:pPr>
            <a:r>
              <a:rPr lang="es-MX" b="1" dirty="0" smtClean="0">
                <a:latin typeface="Georgia Pro Cond Light" panose="02040306050405020303" pitchFamily="18" charset="0"/>
                <a:cs typeface="Century Gothic"/>
              </a:rPr>
              <a:t>2025</a:t>
            </a:r>
            <a:endParaRPr lang="es-MX" b="1" dirty="0">
              <a:solidFill>
                <a:schemeClr val="bg2">
                  <a:lumMod val="50000"/>
                </a:schemeClr>
              </a:solidFill>
              <a:latin typeface="Georgia Pro Cond Light" panose="02040306050405020303" pitchFamily="18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4772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7"/>
          <p:cNvSpPr/>
          <p:nvPr/>
        </p:nvSpPr>
        <p:spPr>
          <a:xfrm>
            <a:off x="962620" y="4600280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6565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8" name="Shape 1"/>
          <p:cNvSpPr/>
          <p:nvPr/>
        </p:nvSpPr>
        <p:spPr>
          <a:xfrm>
            <a:off x="962620" y="2183188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6565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11" name="Text 3"/>
          <p:cNvSpPr/>
          <p:nvPr/>
        </p:nvSpPr>
        <p:spPr>
          <a:xfrm>
            <a:off x="1502620" y="2253912"/>
            <a:ext cx="6406469" cy="9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participación activa de los padres de familia en los programas de educación para la sexualidad desarrollado por las instituciones educativas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4"/>
          <p:cNvSpPr/>
          <p:nvPr/>
        </p:nvSpPr>
        <p:spPr>
          <a:xfrm>
            <a:off x="962620" y="5879381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6565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16" name="Shape 7"/>
          <p:cNvSpPr/>
          <p:nvPr/>
        </p:nvSpPr>
        <p:spPr>
          <a:xfrm>
            <a:off x="962620" y="3321179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6565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21" name="Text 9"/>
          <p:cNvSpPr/>
          <p:nvPr/>
        </p:nvSpPr>
        <p:spPr>
          <a:xfrm>
            <a:off x="1496509" y="3378316"/>
            <a:ext cx="6376801" cy="97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planificación e implementación sistemática del programa de educación para la sexualidad y construcción de ciudadanía, el cual, debe estar incluido en el PEI.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0"/>
          <p:cNvSpPr/>
          <p:nvPr/>
        </p:nvSpPr>
        <p:spPr>
          <a:xfrm>
            <a:off x="3749444" y="867119"/>
            <a:ext cx="3942827" cy="668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2800" b="1" dirty="0" smtClean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RECOMENDACIONES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9"/>
          <p:cNvSpPr/>
          <p:nvPr/>
        </p:nvSpPr>
        <p:spPr>
          <a:xfrm>
            <a:off x="1496508" y="4680140"/>
            <a:ext cx="6376801" cy="891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as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instituciones educativas, deben generar espacios para la formación y la reflexión frente a la importancia que tienen los padres de familia en establecer un rol de educador.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9"/>
          <p:cNvSpPr/>
          <p:nvPr/>
        </p:nvSpPr>
        <p:spPr>
          <a:xfrm>
            <a:off x="1502620" y="5972539"/>
            <a:ext cx="6376801" cy="1267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Implementar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programas en educación sexual integral que no solo brinde información sobre los aspectos bilógicos sino también aborden temas de género, derechos sexuales y reproductivos y autonomía sexual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695557"/>
            <a:ext cx="5202418" cy="3073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" t="13972" r="488" b="-13972"/>
          <a:stretch/>
        </p:blipFill>
        <p:spPr>
          <a:xfrm>
            <a:off x="8315325" y="4149842"/>
            <a:ext cx="3505319" cy="3307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21" y="32707"/>
            <a:ext cx="4774002" cy="3182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7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50072" y="140278"/>
            <a:ext cx="8777288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750"/>
              </a:lnSpc>
            </a:pPr>
            <a:r>
              <a:rPr lang="en-US" sz="2800" b="1" dirty="0" smtClean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REFERENCIAS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2"/>
          <p:cNvSpPr/>
          <p:nvPr/>
        </p:nvSpPr>
        <p:spPr>
          <a:xfrm>
            <a:off x="1397275" y="871917"/>
            <a:ext cx="11140376" cy="703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Clare 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Coultas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Catherine Campbell, 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Ramadhani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Mohamedi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Upendo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Sanga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) la educación sexual integral “no es para nosotros”: repensar la “relevancia cultural” a través de las identificaciones de los jóvenes tanzanos con/en contra del conocimiento de la intervención. 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265, 2020,  113239, ISSN 0277-9536, https://doi.org/10.1016/j.socscimed.2020.113239. (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https://www.sciencedirect.com/science/article/pii/S0277953620304585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Código de Infancia y Adolescencia. Ley 1098 de 2006 Artículo 18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Constitución Política de Colombia. Art. 68 y 70. 1991 (Colombia).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CONPES (Consejo Nacional de Política Económica y Social) (2012). Lineamientos para el 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desarrollo 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una estrategia para la prevención del embarazo en la adolescencia y la 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promoción 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proyectos de vida para los niños, niñas, adolescentes y jóvenes de edades 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entre 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y 19 años. N °147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DANE. (2022). Nacimientos en niñas y adolescentes en Colombia. Departamento Administrativo Nacional de Estadística. Obtenido de Https://www.dane.gov.co/files/investigaciones/notas- estadísticas/ene-2022-nota-	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estadistica-embarazo.pdf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Decreto Reglamentario 1860, del 1994.</a:t>
            </a:r>
          </a:p>
          <a:p>
            <a:pPr algn="just"/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Fidias, A. (2012). El proyecto de investigación “introducción a la metodología científica” 6 	edición. Editorial episteme.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Hernández, Fernández &amp; Baptista (2014) Metodología de la investigación Edición: 6ª España ISBN: 978-1-4562-2396-0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Ley General de Educación, Ley 115 de 1994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Ley 1620 de 2013 organización y funcionamiento del sistema nacional de convivencia escolar y formación para el ejercicio de los derechos humanos, la educación para la sexualidad y la prevención y mitigación de la violencia escolar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Mineducación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(noviembre de 2008). mineducacion.gov.co. Obtenido de Principios conceptuales de los proyectos pedagógicos: https://www.mineducacion.gov.co/1621/article-173877.html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Ministerio de Educación Nacional [MEN]. (2022). Inclusión y equidad: hacia la construcción de una política de educación inclusiva para Colombia: nota técnica. Bogotá D. C: Ministerio de Educación Nacional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MEN. (2010). Programa Nacional de Educación para la Sexualidad y Construcción de 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Ciudadanía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Bogotá: Ministerio de Educación Nacional.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Organización Mundial de la Salud  (2019) Recomendaciones de la OMS sobre salud y derechos sexuales y reproductivos de los adolescentes.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Palella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&amp; 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Martins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(2010). Metodología de la Investigación Cuantitativa. Caracas: 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Fedupel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	2da edición.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Palencia, Z., Vidal, J., &amp; 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Diaz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(2018). Educación sexual y reproductiva desde un enfoque 	diferencial.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Palencia, Z., Vidal, J., &amp; 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Diaz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(2019). La familia y su importancia en la educación para la 	sexualidad: jóvenes adolescentes de 12 a 17 años de los barrios subnormales en la 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comuna cuatro 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municipio de Maicao. En 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Siaguet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Apropiación, gestión y uso edificador del 	conocimiento (pág. 42). Universidad de La Guajira. Obtenido de https://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redipe.org/wp-content/uploads/2020/09/Libro-San-Juan-2019_compressed.pdf#page=377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Decenal de Salud Pública: Ley 1438 de 2011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Política Nacional de Sexualidad, Derechos Sexuales y Derechos Reproductivos (2014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Resolución 3354 de 1984 (MINISTERIO DE EDUCACIÓN NACIONAL) (Obligatoriedad de la educación  sexual en todas las instituciones educativas del país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Rincón, M. (2012). La familia como escenario de socialización para la convivencia ciudadana. 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Eleuthera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7, 116-132 recuperado de http: eleuthera.ucaldas.edu.co/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downlods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	Eleuthera7_8.pdf.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UNESCO 2017 La importancia de la formación: un marco de competencias básicas para educadores sexuales, Centro Federal de Educación para la Salud (</a:t>
            </a:r>
            <a:r>
              <a:rPr lang="es-MX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BZgA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Colonia (Alemania), 2017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UNESCO. (2018). Orientaciones técnicas internacionales sobre educación en sexualidad. Un enfoque basado en la evidencia. Francia: UNESCO. Obtenido de https://unesdoc.unesco.org/ark:/48223/pf0000265335/PDF/265335spa.pdf.multi.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UNESCO. (2021). El camino hacia la educación integral en sexualidad: informe sobre la 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situación 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el mundo. Organización de las Naciones Unidas para la Educación, la 	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Ciencia y 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Cultura. Obtenido de 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://unesdoc.unesco.org/ark:/48223/pf0000377963_spa/PDF/377963spa.pdf.multi.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UNICEF. (julio de 2021). Características del adolescente. ¿Qué cambios y conductas 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 esperables 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la adolescencia? Recuperado el 4 de </a:t>
            </a: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octubre 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2023, 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www.unicef.org:https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://www.unicef.org/uruguay/media/5416/file/Ficha%201%20- 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20Caracter%C3%ADsticas%20de%20la%20adolescencia.pdf</a:t>
            </a:r>
            <a:r>
              <a:rPr lang="es-MX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UNFPA (2016) Población, Salud Sexual y Reproductiva y Desarrollo Sostenible en América Latina y el Caribe. Panamá.</a:t>
            </a:r>
          </a:p>
        </p:txBody>
      </p:sp>
    </p:spTree>
    <p:extLst>
      <p:ext uri="{BB962C8B-B14F-4D97-AF65-F5344CB8AC3E}">
        <p14:creationId xmlns:p14="http://schemas.microsoft.com/office/powerpoint/2010/main" val="248909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1" y="219370"/>
            <a:ext cx="7494310" cy="7494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5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0"/>
          <p:cNvSpPr/>
          <p:nvPr/>
        </p:nvSpPr>
        <p:spPr>
          <a:xfrm>
            <a:off x="2501351" y="324988"/>
            <a:ext cx="6178017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750"/>
              </a:lnSpc>
            </a:pPr>
            <a:r>
              <a:rPr lang="en-US" sz="28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PLANTEAMIENTO DEL PROBLEMA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Shape 1"/>
          <p:cNvSpPr/>
          <p:nvPr/>
        </p:nvSpPr>
        <p:spPr>
          <a:xfrm>
            <a:off x="5590360" y="1253765"/>
            <a:ext cx="45719" cy="5674936"/>
          </a:xfrm>
          <a:prstGeom prst="roundRect">
            <a:avLst>
              <a:gd name="adj" fmla="val 391037"/>
            </a:avLst>
          </a:prstGeom>
          <a:solidFill>
            <a:srgbClr val="09A9BF"/>
          </a:solidFill>
          <a:ln/>
        </p:spPr>
      </p:sp>
      <p:sp>
        <p:nvSpPr>
          <p:cNvPr id="45" name="Shape 2"/>
          <p:cNvSpPr/>
          <p:nvPr/>
        </p:nvSpPr>
        <p:spPr>
          <a:xfrm>
            <a:off x="4765733" y="1910942"/>
            <a:ext cx="638413" cy="45719"/>
          </a:xfrm>
          <a:prstGeom prst="roundRect">
            <a:avLst>
              <a:gd name="adj" fmla="val 391037"/>
            </a:avLst>
          </a:prstGeom>
          <a:solidFill>
            <a:srgbClr val="09A9BF"/>
          </a:solidFill>
          <a:ln/>
        </p:spPr>
      </p:sp>
      <p:sp>
        <p:nvSpPr>
          <p:cNvPr id="46" name="Shape 3"/>
          <p:cNvSpPr/>
          <p:nvPr/>
        </p:nvSpPr>
        <p:spPr>
          <a:xfrm>
            <a:off x="5362356" y="1685478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09A9BF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48" name="Text 4"/>
          <p:cNvSpPr/>
          <p:nvPr/>
        </p:nvSpPr>
        <p:spPr>
          <a:xfrm>
            <a:off x="2188366" y="1728062"/>
            <a:ext cx="254704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La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UNESCO (2018)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5"/>
          <p:cNvSpPr/>
          <p:nvPr/>
        </p:nvSpPr>
        <p:spPr>
          <a:xfrm>
            <a:off x="1013814" y="2080384"/>
            <a:ext cx="3751919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6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Menciona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que a nivel mundial muy pocas personas son educadas en sexualidad.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Shape 7"/>
          <p:cNvSpPr/>
          <p:nvPr/>
        </p:nvSpPr>
        <p:spPr>
          <a:xfrm>
            <a:off x="5376054" y="2542561"/>
            <a:ext cx="456009" cy="478869"/>
          </a:xfrm>
          <a:prstGeom prst="roundRect">
            <a:avLst>
              <a:gd name="adj" fmla="val 18667"/>
            </a:avLst>
          </a:prstGeom>
          <a:solidFill>
            <a:srgbClr val="09A9BF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3" name="Text 8"/>
          <p:cNvSpPr/>
          <p:nvPr/>
        </p:nvSpPr>
        <p:spPr>
          <a:xfrm>
            <a:off x="6491025" y="2655670"/>
            <a:ext cx="301752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UNESCO (2021)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9"/>
          <p:cNvSpPr/>
          <p:nvPr/>
        </p:nvSpPr>
        <p:spPr>
          <a:xfrm>
            <a:off x="6460707" y="2980619"/>
            <a:ext cx="3388144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6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Considera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que la ignorancia y la información errónea pueden representar una amenaza para la vida de los adolescentes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Shape 11"/>
          <p:cNvSpPr/>
          <p:nvPr/>
        </p:nvSpPr>
        <p:spPr>
          <a:xfrm>
            <a:off x="5362356" y="3501044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09A9BF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8" name="Text 12"/>
          <p:cNvSpPr/>
          <p:nvPr/>
        </p:nvSpPr>
        <p:spPr>
          <a:xfrm>
            <a:off x="891533" y="3553666"/>
            <a:ext cx="3787413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s-MX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En </a:t>
            </a:r>
            <a:r>
              <a:rPr lang="es-MX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Colombia el DANE (2020)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13"/>
          <p:cNvSpPr/>
          <p:nvPr/>
        </p:nvSpPr>
        <p:spPr>
          <a:xfrm>
            <a:off x="1091860" y="3942102"/>
            <a:ext cx="3738262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6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4.268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niñas entre 10 a 14 años y 109.823 adolescentes entre 15 y 19 años se convirtieron en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madres.</a:t>
            </a:r>
            <a:endParaRPr lang="es-MX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Shape 2"/>
          <p:cNvSpPr/>
          <p:nvPr/>
        </p:nvSpPr>
        <p:spPr>
          <a:xfrm>
            <a:off x="5808988" y="2793198"/>
            <a:ext cx="638413" cy="45719"/>
          </a:xfrm>
          <a:prstGeom prst="roundRect">
            <a:avLst>
              <a:gd name="adj" fmla="val 391037"/>
            </a:avLst>
          </a:prstGeom>
          <a:solidFill>
            <a:srgbClr val="09A9BF"/>
          </a:solidFill>
          <a:ln/>
        </p:spPr>
      </p:sp>
      <p:sp>
        <p:nvSpPr>
          <p:cNvPr id="21" name="Shape 2"/>
          <p:cNvSpPr/>
          <p:nvPr/>
        </p:nvSpPr>
        <p:spPr>
          <a:xfrm>
            <a:off x="4758695" y="3707997"/>
            <a:ext cx="638413" cy="45719"/>
          </a:xfrm>
          <a:prstGeom prst="roundRect">
            <a:avLst>
              <a:gd name="adj" fmla="val 391037"/>
            </a:avLst>
          </a:prstGeom>
          <a:solidFill>
            <a:srgbClr val="09A9BF"/>
          </a:solidFill>
          <a:ln/>
        </p:spPr>
      </p:sp>
      <p:sp>
        <p:nvSpPr>
          <p:cNvPr id="22" name="Shape 11"/>
          <p:cNvSpPr/>
          <p:nvPr/>
        </p:nvSpPr>
        <p:spPr>
          <a:xfrm>
            <a:off x="5380325" y="4805248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09A9BF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3" name="Shape 2"/>
          <p:cNvSpPr/>
          <p:nvPr/>
        </p:nvSpPr>
        <p:spPr>
          <a:xfrm>
            <a:off x="5844290" y="5021822"/>
            <a:ext cx="638413" cy="45719"/>
          </a:xfrm>
          <a:prstGeom prst="roundRect">
            <a:avLst>
              <a:gd name="adj" fmla="val 391037"/>
            </a:avLst>
          </a:prstGeom>
          <a:solidFill>
            <a:srgbClr val="09A9BF"/>
          </a:solidFill>
          <a:ln/>
        </p:spPr>
      </p:sp>
      <p:sp>
        <p:nvSpPr>
          <p:cNvPr id="24" name="Text 8"/>
          <p:cNvSpPr/>
          <p:nvPr/>
        </p:nvSpPr>
        <p:spPr>
          <a:xfrm>
            <a:off x="6491025" y="4884661"/>
            <a:ext cx="301752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MEN (</a:t>
            </a:r>
            <a:r>
              <a:rPr lang="en-US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2020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9"/>
          <p:cNvSpPr/>
          <p:nvPr/>
        </p:nvSpPr>
        <p:spPr>
          <a:xfrm>
            <a:off x="6491025" y="5250421"/>
            <a:ext cx="3357826" cy="1678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6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Educar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para la sexualidad es mucho más que transmitir conocimientos e información acerca de la sexualidad y la reproducción.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11"/>
          <p:cNvSpPr/>
          <p:nvPr/>
        </p:nvSpPr>
        <p:spPr>
          <a:xfrm>
            <a:off x="5365421" y="5813064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09A9BF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7" name="Shape 2"/>
          <p:cNvSpPr/>
          <p:nvPr/>
        </p:nvSpPr>
        <p:spPr>
          <a:xfrm>
            <a:off x="4811466" y="6029638"/>
            <a:ext cx="638413" cy="45719"/>
          </a:xfrm>
          <a:prstGeom prst="roundRect">
            <a:avLst>
              <a:gd name="adj" fmla="val 391037"/>
            </a:avLst>
          </a:prstGeom>
          <a:solidFill>
            <a:srgbClr val="09A9BF"/>
          </a:solidFill>
          <a:ln/>
        </p:spPr>
      </p:sp>
      <p:sp>
        <p:nvSpPr>
          <p:cNvPr id="28" name="Text 12"/>
          <p:cNvSpPr/>
          <p:nvPr/>
        </p:nvSpPr>
        <p:spPr>
          <a:xfrm>
            <a:off x="983495" y="5828319"/>
            <a:ext cx="3787413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s-MX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Palencia </a:t>
            </a:r>
            <a:r>
              <a:rPr lang="es-MX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et al. (2018)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13"/>
          <p:cNvSpPr/>
          <p:nvPr/>
        </p:nvSpPr>
        <p:spPr>
          <a:xfrm>
            <a:off x="1073204" y="6205570"/>
            <a:ext cx="3738262" cy="1733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6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Expone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 situación en el municipio de Maicao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donde los docentes y padres de familia no reciben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orientación sobre educación para la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sexualidad.</a:t>
            </a:r>
            <a:endParaRPr lang="es-MX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459">
            <a:off x="9317540" y="-293558"/>
            <a:ext cx="5893994" cy="5893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5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892" y="657225"/>
            <a:ext cx="3853738" cy="58978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0" name="Text 0"/>
          <p:cNvSpPr/>
          <p:nvPr/>
        </p:nvSpPr>
        <p:spPr>
          <a:xfrm>
            <a:off x="2346655" y="406774"/>
            <a:ext cx="6657261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2800" b="1" dirty="0" smtClean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OBJETIVOS DE LA INVESTIGACIÓN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Image 1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656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57616" y="5062383"/>
            <a:ext cx="922734" cy="866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Text 1"/>
          <p:cNvSpPr/>
          <p:nvPr/>
        </p:nvSpPr>
        <p:spPr>
          <a:xfrm>
            <a:off x="2697599" y="1211864"/>
            <a:ext cx="253757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Objetivo General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 2"/>
          <p:cNvSpPr/>
          <p:nvPr/>
        </p:nvSpPr>
        <p:spPr>
          <a:xfrm>
            <a:off x="2677043" y="1564047"/>
            <a:ext cx="7296516" cy="999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s-MX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Analizar la educación para la sexualidad en la construcción de ciudadanía en estudiantes 10 </a:t>
            </a:r>
            <a:r>
              <a:rPr lang="es-MX" sz="16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14 </a:t>
            </a:r>
            <a:r>
              <a:rPr lang="es-MX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años de edad de las instituciones educativas oficiales urbanas y rurales del municipio de Maicao La Guajira.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Image 2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656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78169" y="1635296"/>
            <a:ext cx="922734" cy="998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6" name="Text 4"/>
          <p:cNvSpPr/>
          <p:nvPr/>
        </p:nvSpPr>
        <p:spPr>
          <a:xfrm>
            <a:off x="2657272" y="3074487"/>
            <a:ext cx="7316286" cy="881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s-MX" sz="16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Identificar </a:t>
            </a:r>
            <a:r>
              <a:rPr lang="es-MX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como se desarrolla la propuesta pedagógica para los proyectos de Educación para la Sexualidad y Construcción de Ciudadanía en las instituciones educativas urbanas y rurales del municipio de Maicao La Guajira.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Image 3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656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57616" y="6020891"/>
            <a:ext cx="922734" cy="866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9" name="Text 6"/>
          <p:cNvSpPr/>
          <p:nvPr/>
        </p:nvSpPr>
        <p:spPr>
          <a:xfrm>
            <a:off x="2657273" y="4079369"/>
            <a:ext cx="7316285" cy="91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s-MX" sz="16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Identificar </a:t>
            </a:r>
            <a:r>
              <a:rPr lang="es-MX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las competencias de los y las docentes que educan para la sexualidad en la construcción de ciudadanía en estudiantes de 10 a 14 años de las instituciones educativas oficiales urbanas y rurales del municipio de Maicao La Guajira.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Image 4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656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78169" y="3133291"/>
            <a:ext cx="922734" cy="866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2" name="Text 8"/>
          <p:cNvSpPr/>
          <p:nvPr/>
        </p:nvSpPr>
        <p:spPr>
          <a:xfrm>
            <a:off x="2657272" y="5989082"/>
            <a:ext cx="7316285" cy="96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algn="just"/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Describir el conocimiento adquirido por el estudiante en el proceso de educarlo para la sexualidad y la construcción de ciudadanía en las instituciones educativas urbanas y rurales del municipio de Maicao La Guajira.</a:t>
            </a:r>
          </a:p>
        </p:txBody>
      </p:sp>
      <p:sp>
        <p:nvSpPr>
          <p:cNvPr id="73" name="Text 1"/>
          <p:cNvSpPr/>
          <p:nvPr/>
        </p:nvSpPr>
        <p:spPr>
          <a:xfrm>
            <a:off x="2697599" y="2598702"/>
            <a:ext cx="289678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Objetivos Especificos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2657273" y="5040358"/>
            <a:ext cx="7316286" cy="910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s-MX" sz="16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Establecer </a:t>
            </a:r>
            <a:r>
              <a:rPr lang="es-MX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 responsabilidad de los padres de familia en la educación para la sexualidad y construcción de ciudadanía desde el entorno familiar donde se desarrollan los adolescentes.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656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57616" y="4103875"/>
            <a:ext cx="922734" cy="866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 8"/>
          <p:cNvSpPr/>
          <p:nvPr/>
        </p:nvSpPr>
        <p:spPr>
          <a:xfrm>
            <a:off x="2657273" y="6987991"/>
            <a:ext cx="7316285" cy="96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algn="just"/>
            <a:r>
              <a:rPr lang="es-MX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Proponer </a:t>
            </a:r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talleres de sensibilización que unifiquen los propósitos de las </a:t>
            </a:r>
            <a:endParaRPr lang="es-MX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s-MX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instituciones </a:t>
            </a:r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educativas y padres de familia en relación a la educación </a:t>
            </a:r>
            <a:endParaRPr lang="es-MX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s-MX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s-MX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sexualidad </a:t>
            </a:r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construcción de ciudadanía.</a:t>
            </a:r>
            <a:endParaRPr lang="es-MX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656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57616" y="6979399"/>
            <a:ext cx="922734" cy="841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5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7"/>
          <p:cNvSpPr/>
          <p:nvPr/>
        </p:nvSpPr>
        <p:spPr>
          <a:xfrm>
            <a:off x="4942880" y="4741065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EEA92E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7" name="Text 0"/>
          <p:cNvSpPr/>
          <p:nvPr/>
        </p:nvSpPr>
        <p:spPr>
          <a:xfrm>
            <a:off x="3934805" y="611863"/>
            <a:ext cx="6006648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800" b="1" dirty="0" smtClean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JUSTIFICACION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1"/>
          <p:cNvSpPr/>
          <p:nvPr/>
        </p:nvSpPr>
        <p:spPr>
          <a:xfrm>
            <a:off x="962620" y="2183188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EEA92E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1" y="2229122"/>
            <a:ext cx="339566" cy="424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2"/>
          <p:cNvSpPr/>
          <p:nvPr/>
        </p:nvSpPr>
        <p:spPr>
          <a:xfrm>
            <a:off x="1631394" y="2253912"/>
            <a:ext cx="3054191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Conveniencia </a:t>
            </a: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práctica: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1574986" y="2727153"/>
            <a:ext cx="3260965" cy="1722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50"/>
              </a:lnSpc>
            </a:pP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Contribuye con información confiable donde se identificó las debilidades presentadas frente a la aplicación de la norma.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4"/>
          <p:cNvSpPr/>
          <p:nvPr/>
        </p:nvSpPr>
        <p:spPr>
          <a:xfrm>
            <a:off x="4942880" y="2183188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EEA92E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708" y="4760353"/>
            <a:ext cx="339566" cy="424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5"/>
          <p:cNvSpPr/>
          <p:nvPr/>
        </p:nvSpPr>
        <p:spPr>
          <a:xfrm>
            <a:off x="5611654" y="2253912"/>
            <a:ext cx="3054191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Relevancia </a:t>
            </a: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social: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6"/>
          <p:cNvSpPr/>
          <p:nvPr/>
        </p:nvSpPr>
        <p:spPr>
          <a:xfrm>
            <a:off x="5580303" y="2723102"/>
            <a:ext cx="3054191" cy="172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Promover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prácticas sexuales seguras, prevención de embarazos no deseados y enfermedades de transmisión sexual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7"/>
          <p:cNvSpPr/>
          <p:nvPr/>
        </p:nvSpPr>
        <p:spPr>
          <a:xfrm>
            <a:off x="962620" y="4675102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EEA92E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18" name="Text 8"/>
          <p:cNvSpPr/>
          <p:nvPr/>
        </p:nvSpPr>
        <p:spPr>
          <a:xfrm>
            <a:off x="5646533" y="4745825"/>
            <a:ext cx="331959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Valor </a:t>
            </a: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teórico: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9"/>
          <p:cNvSpPr/>
          <p:nvPr/>
        </p:nvSpPr>
        <p:spPr>
          <a:xfrm>
            <a:off x="5590126" y="5223027"/>
            <a:ext cx="3075719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Esta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investigación representa un aporte científico valioso y de gran importancia para la Universidad de la Guajira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8"/>
          <p:cNvSpPr/>
          <p:nvPr/>
        </p:nvSpPr>
        <p:spPr>
          <a:xfrm>
            <a:off x="1631394" y="4745824"/>
            <a:ext cx="262914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Aspecto metodológico: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9"/>
          <p:cNvSpPr/>
          <p:nvPr/>
        </p:nvSpPr>
        <p:spPr>
          <a:xfrm>
            <a:off x="1574986" y="5223025"/>
            <a:ext cx="3260965" cy="238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Referente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para nuevas investigaciones y los resultados son de gran utilidad para aquellas entidades educativas públicas y privadas que deseen intervenir o tomar medidas frente a esta problemática.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3" y="2215335"/>
            <a:ext cx="318968" cy="398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29" y="4713489"/>
            <a:ext cx="327898" cy="40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196" y="568772"/>
            <a:ext cx="5872163" cy="5312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0"/>
          <p:cNvSpPr/>
          <p:nvPr/>
        </p:nvSpPr>
        <p:spPr>
          <a:xfrm>
            <a:off x="5837864" y="577430"/>
            <a:ext cx="3267679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2800" b="1" dirty="0" smtClean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MARCO TEORICO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1203939" y="2022875"/>
            <a:ext cx="2190869" cy="1254919"/>
          </a:xfrm>
          <a:prstGeom prst="roundRect">
            <a:avLst>
              <a:gd name="adj" fmla="val 7099"/>
            </a:avLst>
          </a:prstGeom>
          <a:solidFill>
            <a:srgbClr val="09A9BF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47" y="2463883"/>
            <a:ext cx="298252" cy="372785"/>
          </a:xfrm>
          <a:prstGeom prst="rect">
            <a:avLst/>
          </a:prstGeom>
        </p:spPr>
      </p:pic>
      <p:sp>
        <p:nvSpPr>
          <p:cNvPr id="28" name="Text 2"/>
          <p:cNvSpPr/>
          <p:nvPr/>
        </p:nvSpPr>
        <p:spPr>
          <a:xfrm>
            <a:off x="3606857" y="1962514"/>
            <a:ext cx="4066561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Educación Para La Sexualidad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3"/>
          <p:cNvSpPr/>
          <p:nvPr/>
        </p:nvSpPr>
        <p:spPr>
          <a:xfrm>
            <a:off x="3606857" y="2432253"/>
            <a:ext cx="8835431" cy="100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650"/>
              </a:lnSpc>
            </a:pP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UNESCO (2018), la Educación Integral en Sexualidad se define como un proceso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educativo </a:t>
            </a:r>
          </a:p>
          <a:p>
            <a:pPr algn="just">
              <a:lnSpc>
                <a:spcPts val="26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y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formativo que aborda los aspectos cognitivos, emocionales, físicos y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sociales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 la sexualidad.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Shape 4"/>
          <p:cNvSpPr/>
          <p:nvPr/>
        </p:nvSpPr>
        <p:spPr>
          <a:xfrm>
            <a:off x="3500773" y="3268269"/>
            <a:ext cx="10743128" cy="11430"/>
          </a:xfrm>
          <a:prstGeom prst="roundRect">
            <a:avLst>
              <a:gd name="adj" fmla="val 779366"/>
            </a:avLst>
          </a:prstGeom>
          <a:solidFill>
            <a:srgbClr val="C6BDDA"/>
          </a:solidFill>
          <a:ln/>
        </p:spPr>
      </p:sp>
      <p:sp>
        <p:nvSpPr>
          <p:cNvPr id="31" name="Shape 5"/>
          <p:cNvSpPr/>
          <p:nvPr/>
        </p:nvSpPr>
        <p:spPr>
          <a:xfrm>
            <a:off x="1203939" y="3383760"/>
            <a:ext cx="4381857" cy="1254919"/>
          </a:xfrm>
          <a:prstGeom prst="roundRect">
            <a:avLst>
              <a:gd name="adj" fmla="val 7099"/>
            </a:avLst>
          </a:prstGeom>
          <a:solidFill>
            <a:srgbClr val="EEA92E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41" y="3824767"/>
            <a:ext cx="298252" cy="372785"/>
          </a:xfrm>
          <a:prstGeom prst="rect">
            <a:avLst/>
          </a:prstGeom>
        </p:spPr>
      </p:pic>
      <p:sp>
        <p:nvSpPr>
          <p:cNvPr id="33" name="Text 6"/>
          <p:cNvSpPr/>
          <p:nvPr/>
        </p:nvSpPr>
        <p:spPr>
          <a:xfrm>
            <a:off x="5797846" y="3347315"/>
            <a:ext cx="5259795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Construcción De Ciudadanía: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7"/>
          <p:cNvSpPr/>
          <p:nvPr/>
        </p:nvSpPr>
        <p:spPr>
          <a:xfrm>
            <a:off x="5797845" y="3709292"/>
            <a:ext cx="7437388" cy="739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650"/>
              </a:lnSpc>
            </a:pP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 Organización de los Estados Iberoamericanos (OEI) citado por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Castro(2021),</a:t>
            </a:r>
          </a:p>
          <a:p>
            <a:pPr algn="just">
              <a:lnSpc>
                <a:spcPts val="26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 define como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el respeto de los valores democráticos y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 los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derechos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humanos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hape 8"/>
          <p:cNvSpPr/>
          <p:nvPr/>
        </p:nvSpPr>
        <p:spPr>
          <a:xfrm>
            <a:off x="5691761" y="4629153"/>
            <a:ext cx="8552140" cy="11430"/>
          </a:xfrm>
          <a:prstGeom prst="roundRect">
            <a:avLst>
              <a:gd name="adj" fmla="val 779366"/>
            </a:avLst>
          </a:prstGeom>
          <a:solidFill>
            <a:srgbClr val="C6BDDA"/>
          </a:solidFill>
          <a:ln/>
        </p:spPr>
      </p:sp>
      <p:sp>
        <p:nvSpPr>
          <p:cNvPr id="36" name="Shape 9"/>
          <p:cNvSpPr/>
          <p:nvPr/>
        </p:nvSpPr>
        <p:spPr>
          <a:xfrm>
            <a:off x="1203939" y="4744644"/>
            <a:ext cx="6572964" cy="1594128"/>
          </a:xfrm>
          <a:prstGeom prst="roundRect">
            <a:avLst>
              <a:gd name="adj" fmla="val 5588"/>
            </a:avLst>
          </a:prstGeom>
          <a:solidFill>
            <a:srgbClr val="FF6565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3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35" y="5355315"/>
            <a:ext cx="298252" cy="372785"/>
          </a:xfrm>
          <a:prstGeom prst="rect">
            <a:avLst/>
          </a:prstGeom>
        </p:spPr>
      </p:pic>
      <p:sp>
        <p:nvSpPr>
          <p:cNvPr id="38" name="Text 10"/>
          <p:cNvSpPr/>
          <p:nvPr/>
        </p:nvSpPr>
        <p:spPr>
          <a:xfrm>
            <a:off x="7988204" y="4746852"/>
            <a:ext cx="3936704" cy="383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La Responsabilidad Familiar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7"/>
          <p:cNvSpPr/>
          <p:nvPr/>
        </p:nvSpPr>
        <p:spPr>
          <a:xfrm>
            <a:off x="7988203" y="5154934"/>
            <a:ext cx="6180283" cy="140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6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Los padres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y algunas madres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expresan que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son ellos quienes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deben</a:t>
            </a:r>
          </a:p>
          <a:p>
            <a:pPr algn="just">
              <a:lnSpc>
                <a:spcPts val="26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asumir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 responsabilidad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 educar para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 sexualidad como única </a:t>
            </a:r>
            <a:endParaRPr lang="es-MX" dirty="0" smtClean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2650"/>
              </a:lnSpc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fuente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 información 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(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UNESCO, 2023. p.39).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7" y="6442833"/>
            <a:ext cx="6806659" cy="1815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6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918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31088" y="2121860"/>
            <a:ext cx="1726443" cy="1077033"/>
          </a:xfrm>
          <a:prstGeom prst="rect">
            <a:avLst/>
          </a:prstGeom>
        </p:spPr>
      </p:pic>
      <p:sp>
        <p:nvSpPr>
          <p:cNvPr id="23" name="Text 1"/>
          <p:cNvSpPr/>
          <p:nvPr/>
        </p:nvSpPr>
        <p:spPr>
          <a:xfrm>
            <a:off x="3256580" y="2025327"/>
            <a:ext cx="3311817" cy="54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Tipo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 investigación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"/>
          <p:cNvSpPr/>
          <p:nvPr/>
        </p:nvSpPr>
        <p:spPr>
          <a:xfrm>
            <a:off x="3631594" y="2558830"/>
            <a:ext cx="3378722" cy="474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Descriptiva de corte cuantitativo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3"/>
          <p:cNvSpPr/>
          <p:nvPr/>
        </p:nvSpPr>
        <p:spPr>
          <a:xfrm>
            <a:off x="3631594" y="3198893"/>
            <a:ext cx="4777116" cy="45719"/>
          </a:xfrm>
          <a:prstGeom prst="roundRect">
            <a:avLst>
              <a:gd name="adj" fmla="val 625116"/>
            </a:avLst>
          </a:prstGeom>
          <a:solidFill>
            <a:srgbClr val="00ABB4"/>
          </a:solidFill>
          <a:ln/>
        </p:spPr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9A9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85768" y="3250162"/>
            <a:ext cx="3452886" cy="1077033"/>
          </a:xfrm>
          <a:prstGeom prst="rect">
            <a:avLst/>
          </a:prstGeom>
        </p:spPr>
      </p:pic>
      <p:sp>
        <p:nvSpPr>
          <p:cNvPr id="29" name="Text 5"/>
          <p:cNvSpPr/>
          <p:nvPr/>
        </p:nvSpPr>
        <p:spPr>
          <a:xfrm>
            <a:off x="4507597" y="3665256"/>
            <a:ext cx="4421046" cy="609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 u</a:t>
            </a:r>
            <a:r>
              <a:rPr lang="es-MX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 </a:t>
            </a:r>
            <a:r>
              <a:rPr lang="es-MX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diseño de campo, </a:t>
            </a:r>
            <a:r>
              <a:rPr lang="es-MX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no experimental</a:t>
            </a:r>
          </a:p>
          <a:p>
            <a:r>
              <a:rPr lang="es-MX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y de </a:t>
            </a:r>
            <a:r>
              <a:rPr lang="es-MX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corte transaccional o </a:t>
            </a:r>
            <a:r>
              <a:rPr lang="es-MX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transversal</a:t>
            </a:r>
            <a:r>
              <a:rPr lang="es-MX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Shape 6"/>
          <p:cNvSpPr/>
          <p:nvPr/>
        </p:nvSpPr>
        <p:spPr>
          <a:xfrm>
            <a:off x="4507596" y="4327195"/>
            <a:ext cx="4042516" cy="45719"/>
          </a:xfrm>
          <a:prstGeom prst="roundRect">
            <a:avLst>
              <a:gd name="adj" fmla="val 625116"/>
            </a:avLst>
          </a:prstGeom>
          <a:solidFill>
            <a:srgbClr val="09A9BF"/>
          </a:solidFill>
          <a:ln/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22547" y="4378464"/>
            <a:ext cx="5179329" cy="1077033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5049621" y="272064"/>
            <a:ext cx="2958464" cy="731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2800" b="1" dirty="0" smtClean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METODOLOGÍA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"/>
          <p:cNvSpPr/>
          <p:nvPr/>
        </p:nvSpPr>
        <p:spPr>
          <a:xfrm>
            <a:off x="4242905" y="3262100"/>
            <a:ext cx="3311817" cy="54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Método deductivo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9036">
            <a:off x="4614053" y="5275289"/>
            <a:ext cx="3829603" cy="287220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5177">
            <a:off x="462443" y="5325420"/>
            <a:ext cx="3669221" cy="275191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90">
            <a:off x="9819785" y="321968"/>
            <a:ext cx="4351926" cy="326394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6" name="Text 1"/>
          <p:cNvSpPr/>
          <p:nvPr/>
        </p:nvSpPr>
        <p:spPr>
          <a:xfrm>
            <a:off x="4912488" y="4459899"/>
            <a:ext cx="5159608" cy="36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Tecnicas de recoleccion de informacion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5"/>
          <p:cNvSpPr/>
          <p:nvPr/>
        </p:nvSpPr>
        <p:spPr>
          <a:xfrm>
            <a:off x="5281769" y="4892120"/>
            <a:ext cx="4421046" cy="38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E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Observación, encuestas tipo cuestionario.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296">
            <a:off x="10023583" y="3564737"/>
            <a:ext cx="4299867" cy="32168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745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8530" y="359740"/>
            <a:ext cx="3592861" cy="743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650"/>
              </a:lnSpc>
            </a:pPr>
            <a:r>
              <a:rPr lang="en-US" sz="28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RESULTADOS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76716" y="1534936"/>
            <a:ext cx="320726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Dirigido a los </a:t>
            </a:r>
            <a:r>
              <a:rPr lang="en-US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directivos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Diego\AppData\Local\Temp\ksohtml9000\wp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66" y="2053313"/>
            <a:ext cx="7574310" cy="258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iego\AppData\Local\Temp\ksohtml9000\wp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271" y="5543311"/>
            <a:ext cx="7574310" cy="2372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4"/>
          <p:cNvSpPr/>
          <p:nvPr/>
        </p:nvSpPr>
        <p:spPr>
          <a:xfrm>
            <a:off x="6764271" y="5024934"/>
            <a:ext cx="2986273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Dirigido a los docentes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2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8530" y="359740"/>
            <a:ext cx="3592861" cy="743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650"/>
              </a:lnSpc>
            </a:pPr>
            <a:r>
              <a:rPr lang="en-US" sz="28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RESULTADOS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72239" y="1424982"/>
            <a:ext cx="4066291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s-MX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Dirigido a los padres de familia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032000" y="4906410"/>
            <a:ext cx="3519426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Dirigido a los estudiantes.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Diego\AppData\Local\Temp\ksohtml9000\wps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02" y="1929908"/>
            <a:ext cx="7649724" cy="2679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iego\AppData\Local\Temp\ksohtml9000\wps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271" y="5436145"/>
            <a:ext cx="7574310" cy="2516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7"/>
          <p:cNvSpPr/>
          <p:nvPr/>
        </p:nvSpPr>
        <p:spPr>
          <a:xfrm>
            <a:off x="962620" y="4600280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EEA92E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8" name="Shape 1"/>
          <p:cNvSpPr/>
          <p:nvPr/>
        </p:nvSpPr>
        <p:spPr>
          <a:xfrm>
            <a:off x="962620" y="2183188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EEA92E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11" name="Text 3"/>
          <p:cNvSpPr/>
          <p:nvPr/>
        </p:nvSpPr>
        <p:spPr>
          <a:xfrm>
            <a:off x="1502620" y="2253912"/>
            <a:ext cx="6406469" cy="9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Aunque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el programa de educación para la sexualidad este implementado, no se realizan seguimientos, capacitaciones a docentes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4"/>
          <p:cNvSpPr/>
          <p:nvPr/>
        </p:nvSpPr>
        <p:spPr>
          <a:xfrm>
            <a:off x="962620" y="5879381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EEA92E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16" name="Shape 7"/>
          <p:cNvSpPr/>
          <p:nvPr/>
        </p:nvSpPr>
        <p:spPr>
          <a:xfrm>
            <a:off x="962620" y="3321179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EEA92E"/>
          </a:solidFill>
          <a:ln w="7620">
            <a:solidFill>
              <a:srgbClr val="C6BDDA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21" name="Text 9"/>
          <p:cNvSpPr/>
          <p:nvPr/>
        </p:nvSpPr>
        <p:spPr>
          <a:xfrm>
            <a:off x="1496509" y="3378315"/>
            <a:ext cx="6376801" cy="122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as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directivas de las instituciones señalan la relevancia del papel de los padres de familia en la educación para la sexualidad de los niños, niñas y adolescentes, sin embargo, no se encontró un trabajo conjunto entre la familia y la escuela.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0"/>
          <p:cNvSpPr/>
          <p:nvPr/>
        </p:nvSpPr>
        <p:spPr>
          <a:xfrm>
            <a:off x="3966262" y="824772"/>
            <a:ext cx="2891254" cy="668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28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</a:t>
            </a:r>
            <a:r>
              <a:rPr lang="en-US" sz="2800" b="1" dirty="0" smtClean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ONCLUSIONES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9"/>
          <p:cNvSpPr/>
          <p:nvPr/>
        </p:nvSpPr>
        <p:spPr>
          <a:xfrm>
            <a:off x="1496508" y="4680140"/>
            <a:ext cx="6376801" cy="891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os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padres de familia son conscientes de asumir su responsabilidad como educadores en la sexualidad a sus hijos desde temprana edad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9"/>
          <p:cNvSpPr/>
          <p:nvPr/>
        </p:nvSpPr>
        <p:spPr>
          <a:xfrm>
            <a:off x="1502620" y="5897124"/>
            <a:ext cx="6376801" cy="891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</a:t>
            </a:r>
            <a:r>
              <a:rPr lang="es-MX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os </a:t>
            </a:r>
            <a:r>
              <a:rPr lang="es-MX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estudiantes aseguran que en los hogares y en la escuela no se lleva a cabo una formación en educación para la sexualidad como lo mencionan los padres de familia y los docentes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3"/>
          <a:stretch/>
        </p:blipFill>
        <p:spPr>
          <a:xfrm>
            <a:off x="8512613" y="2028521"/>
            <a:ext cx="6117787" cy="392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18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1050</Words>
  <Application>Microsoft Office PowerPoint</Application>
  <PresentationFormat>Personalizado</PresentationFormat>
  <Paragraphs>135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3" baseType="lpstr">
      <vt:lpstr>Arial</vt:lpstr>
      <vt:lpstr>Calibri Light</vt:lpstr>
      <vt:lpstr>Wingdings</vt:lpstr>
      <vt:lpstr>Georgia Pro Cond Light</vt:lpstr>
      <vt:lpstr>Inter</vt:lpstr>
      <vt:lpstr>Calibri</vt:lpstr>
      <vt:lpstr>Times New Roman</vt:lpstr>
      <vt:lpstr>Petrona Bold</vt:lpstr>
      <vt:lpstr>Century Gothic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Cuenta Microsoft</cp:lastModifiedBy>
  <cp:revision>46</cp:revision>
  <dcterms:created xsi:type="dcterms:W3CDTF">2025-05-06T03:11:01Z</dcterms:created>
  <dcterms:modified xsi:type="dcterms:W3CDTF">2025-05-09T07:39:14Z</dcterms:modified>
</cp:coreProperties>
</file>